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75" r:id="rId15"/>
    <p:sldId id="273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E8F55-1C90-4F58-85A0-97256DF0725B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9FBE-882E-4CE1-9334-F9BAFC6F03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813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9FBE-882E-4CE1-9334-F9BAFC6F034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0865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3071810"/>
            <a:ext cx="6172200" cy="189436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KUANTUM KİMYASI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Çalışma Soruları </a:t>
            </a:r>
            <a:r>
              <a:rPr lang="tr-TR" dirty="0" smtClean="0"/>
              <a:t>Çözümü</a:t>
            </a:r>
          </a:p>
          <a:p>
            <a:endParaRPr lang="tr-TR" dirty="0" smtClean="0"/>
          </a:p>
          <a:p>
            <a:r>
              <a:rPr lang="tr-TR" dirty="0" smtClean="0"/>
              <a:t>Prof. Dr </a:t>
            </a:r>
            <a:r>
              <a:rPr lang="tr-TR" dirty="0" err="1" smtClean="0"/>
              <a:t>Birgül</a:t>
            </a:r>
            <a:r>
              <a:rPr lang="tr-TR" dirty="0" smtClean="0"/>
              <a:t> YAZICI</a:t>
            </a:r>
          </a:p>
          <a:p>
            <a:r>
              <a:rPr lang="tr-TR" dirty="0" smtClean="0"/>
              <a:t>Dr. Öğrencisi . </a:t>
            </a:r>
            <a:r>
              <a:rPr lang="tr-TR" dirty="0" err="1" smtClean="0"/>
              <a:t>Rasiha</a:t>
            </a:r>
            <a:r>
              <a:rPr lang="tr-TR" dirty="0" smtClean="0"/>
              <a:t> Nefise MUTLU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Bir radyo istasyonu dalga boyu 1,5 x 10</a:t>
            </a:r>
            <a:r>
              <a:rPr lang="tr-TR" baseline="30000" dirty="0" smtClean="0"/>
              <a:t>-10</a:t>
            </a:r>
            <a:r>
              <a:rPr lang="tr-TR" dirty="0" smtClean="0"/>
              <a:t> m olan dalgalarla yayın yapmaktadır. Bu dalgaların enerjisi kaç </a:t>
            </a:r>
            <a:r>
              <a:rPr lang="tr-TR" dirty="0" err="1" smtClean="0"/>
              <a:t>kj</a:t>
            </a:r>
            <a:r>
              <a:rPr lang="tr-TR" dirty="0" smtClean="0"/>
              <a:t> dür</a:t>
            </a:r>
            <a:r>
              <a:rPr lang="tr-TR" dirty="0"/>
              <a:t>? h = 6 x  10</a:t>
            </a:r>
            <a:r>
              <a:rPr lang="tr-TR" baseline="30000" dirty="0"/>
              <a:t>-34  </a:t>
            </a:r>
            <a:r>
              <a:rPr lang="tr-TR" dirty="0" err="1"/>
              <a:t>js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/>
              <a:t>c= 3 x 10</a:t>
            </a:r>
            <a:r>
              <a:rPr lang="tr-TR" baseline="30000" dirty="0"/>
              <a:t>8</a:t>
            </a:r>
            <a:r>
              <a:rPr lang="tr-TR" dirty="0"/>
              <a:t>  ms</a:t>
            </a:r>
            <a:r>
              <a:rPr lang="tr-TR" baseline="30000" dirty="0"/>
              <a:t>-1 </a:t>
            </a:r>
            <a:r>
              <a:rPr lang="tr-TR" dirty="0" smtClean="0"/>
              <a:t>)</a:t>
            </a:r>
            <a:endParaRPr lang="tr-TR" dirty="0"/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E = </a:t>
                </a:r>
                <a:r>
                  <a:rPr lang="tr-TR" dirty="0"/>
                  <a:t>h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600" dirty="0">
                            <a:latin typeface="Times New Roman"/>
                            <a:cs typeface="Times New Roman"/>
                          </a:rPr>
                          <m:t>λ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E = 6,62x10</a:t>
                </a:r>
                <a:r>
                  <a:rPr lang="tr-TR" baseline="30000" dirty="0" smtClean="0"/>
                  <a:t>-34</a:t>
                </a:r>
                <a:r>
                  <a:rPr lang="tr-TR" dirty="0" smtClean="0"/>
                  <a:t/>
                </a:r>
                <a:r>
                  <a:rPr lang="tr-TR" dirty="0" err="1" smtClean="0"/>
                  <a:t>js</a:t>
                </a:r>
                <a:r>
                  <a:rPr lang="tr-TR" dirty="0" smtClean="0"/>
                  <a:t> x 3 x10</a:t>
                </a:r>
                <a:r>
                  <a:rPr lang="tr-TR" baseline="30000" dirty="0" smtClean="0"/>
                  <a:t>8 </a:t>
                </a:r>
                <a:r>
                  <a:rPr lang="tr-TR" dirty="0" smtClean="0"/>
                  <a:t>ms</a:t>
                </a:r>
                <a:r>
                  <a:rPr lang="tr-TR" baseline="30000" dirty="0" smtClean="0"/>
                  <a:t>-1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                1,5x10</a:t>
                </a:r>
                <a:r>
                  <a:rPr lang="tr-TR" baseline="30000" dirty="0" smtClean="0"/>
                  <a:t>-10 </a:t>
                </a:r>
                <a:r>
                  <a:rPr lang="tr-TR" dirty="0" smtClean="0"/>
                  <a:t>m</a:t>
                </a:r>
              </a:p>
              <a:p>
                <a:r>
                  <a:rPr lang="tr-TR" dirty="0" smtClean="0"/>
                  <a:t>E= 1,32 x 10</a:t>
                </a:r>
                <a:r>
                  <a:rPr lang="tr-TR" baseline="30000" dirty="0" smtClean="0"/>
                  <a:t>-15</a:t>
                </a:r>
                <a:r>
                  <a:rPr lang="tr-TR" dirty="0" smtClean="0"/>
                  <a:t> j</a:t>
                </a:r>
                <a:r>
                  <a:rPr lang="tr-TR" baseline="30000" dirty="0" smtClean="0"/>
                  <a:t/>
                </a:r>
                <a:endParaRPr lang="tr-TR" baseline="300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Düz Bağlayıcı 3"/>
          <p:cNvCxnSpPr/>
          <p:nvPr/>
        </p:nvCxnSpPr>
        <p:spPr>
          <a:xfrm>
            <a:off x="2843808" y="3284984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61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Enerjisi 2,5 </a:t>
            </a:r>
            <a:r>
              <a:rPr lang="tr-TR" dirty="0" err="1" smtClean="0"/>
              <a:t>eV</a:t>
            </a:r>
            <a:r>
              <a:rPr lang="tr-TR" dirty="0" smtClean="0"/>
              <a:t> olan bir foton iyonlaşma enerjisi 1,9 </a:t>
            </a:r>
            <a:r>
              <a:rPr lang="tr-TR" dirty="0" err="1" smtClean="0"/>
              <a:t>eV</a:t>
            </a:r>
            <a:r>
              <a:rPr lang="tr-TR" dirty="0" smtClean="0"/>
              <a:t> olan bir madde üzerine düşüyor. Sökülen elektronun maksimum kinetik enerjisini ve hızın bulunuz. (m</a:t>
            </a:r>
            <a:r>
              <a:rPr lang="tr-TR" baseline="-25000" dirty="0" smtClean="0"/>
              <a:t>e</a:t>
            </a:r>
            <a:r>
              <a:rPr lang="tr-TR" dirty="0" smtClean="0"/>
              <a:t>= 9,11x10</a:t>
            </a:r>
            <a:r>
              <a:rPr lang="tr-TR" baseline="30000" dirty="0" smtClean="0"/>
              <a:t>-31</a:t>
            </a:r>
            <a:r>
              <a:rPr lang="tr-TR" dirty="0" smtClean="0"/>
              <a:t> kg, J= kg m</a:t>
            </a:r>
            <a:r>
              <a:rPr lang="tr-TR" baseline="30000" dirty="0" smtClean="0"/>
              <a:t>2</a:t>
            </a:r>
            <a:r>
              <a:rPr lang="tr-TR" dirty="0" smtClean="0"/>
              <a:t> s</a:t>
            </a:r>
            <a:r>
              <a:rPr lang="tr-TR" baseline="30000" dirty="0" smtClean="0"/>
              <a:t>-2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030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Ek= 2,5- 1,9 = 0,6 </a:t>
            </a:r>
            <a:r>
              <a:rPr lang="tr-TR" dirty="0" err="1" smtClean="0"/>
              <a:t>eV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Ek= ½ m V</a:t>
            </a:r>
            <a:r>
              <a:rPr lang="tr-TR" baseline="30000" dirty="0" smtClean="0"/>
              <a:t>2</a:t>
            </a:r>
          </a:p>
          <a:p>
            <a:endParaRPr lang="tr-TR" baseline="30000" dirty="0"/>
          </a:p>
          <a:p>
            <a:r>
              <a:rPr lang="tr-TR" dirty="0" smtClean="0"/>
              <a:t>0,6 </a:t>
            </a:r>
            <a:r>
              <a:rPr lang="tr-TR" dirty="0" err="1" smtClean="0"/>
              <a:t>eV</a:t>
            </a:r>
            <a:r>
              <a:rPr lang="tr-TR" dirty="0" smtClean="0"/>
              <a:t> x 1,602 x 10 </a:t>
            </a:r>
            <a:r>
              <a:rPr lang="tr-TR" baseline="30000" dirty="0" smtClean="0"/>
              <a:t>-19     </a:t>
            </a:r>
            <a:r>
              <a:rPr lang="tr-TR" dirty="0" smtClean="0"/>
              <a:t>= </a:t>
            </a:r>
            <a:r>
              <a:rPr lang="tr-TR" dirty="0"/>
              <a:t>1 </a:t>
            </a:r>
            <a:r>
              <a:rPr lang="tr-TR" dirty="0" smtClean="0"/>
              <a:t>x 9,11x10</a:t>
            </a:r>
            <a:r>
              <a:rPr lang="tr-TR" baseline="30000" dirty="0" smtClean="0"/>
              <a:t>-31</a:t>
            </a:r>
            <a:r>
              <a:rPr lang="tr-TR" dirty="0" smtClean="0"/>
              <a:t>kg xV</a:t>
            </a:r>
            <a:r>
              <a:rPr lang="tr-TR" baseline="30000" dirty="0" smtClean="0"/>
              <a:t>2</a:t>
            </a:r>
            <a:r>
              <a:rPr lang="tr-TR" dirty="0" smtClean="0"/>
              <a:t> 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1 </a:t>
            </a:r>
            <a:r>
              <a:rPr lang="tr-TR" dirty="0" err="1" smtClean="0"/>
              <a:t>eV</a:t>
            </a:r>
            <a:r>
              <a:rPr lang="tr-TR" dirty="0" smtClean="0"/>
              <a:t>                2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V=4,6x10</a:t>
            </a:r>
            <a:r>
              <a:rPr lang="tr-TR" baseline="30000" dirty="0" smtClean="0"/>
              <a:t>-5</a:t>
            </a:r>
            <a:r>
              <a:rPr lang="tr-TR" dirty="0" smtClean="0"/>
              <a:t> m/s</a:t>
            </a:r>
            <a:endParaRPr lang="tr-TR" dirty="0"/>
          </a:p>
        </p:txBody>
      </p:sp>
      <p:cxnSp>
        <p:nvCxnSpPr>
          <p:cNvPr id="4" name="Düz Bağlayıcı 3"/>
          <p:cNvCxnSpPr/>
          <p:nvPr/>
        </p:nvCxnSpPr>
        <p:spPr>
          <a:xfrm>
            <a:off x="1979712" y="3717032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 flipV="1">
            <a:off x="4191000" y="3717032"/>
            <a:ext cx="495672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654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H</a:t>
            </a:r>
            <a:r>
              <a:rPr lang="tr-TR" baseline="-25000" dirty="0" err="1" smtClean="0"/>
              <a:t>b</a:t>
            </a:r>
            <a:r>
              <a:rPr lang="tr-TR" dirty="0" smtClean="0"/>
              <a:t> </a:t>
            </a:r>
            <a:r>
              <a:rPr lang="tr-TR" dirty="0" err="1" smtClean="0"/>
              <a:t>balmer</a:t>
            </a:r>
            <a:r>
              <a:rPr lang="tr-TR" dirty="0" smtClean="0"/>
              <a:t> çizgisinin dalga boyu 4861,3 A</a:t>
            </a:r>
            <a:r>
              <a:rPr lang="tr-TR" baseline="30000" dirty="0" smtClean="0"/>
              <a:t>0</a:t>
            </a:r>
            <a:r>
              <a:rPr lang="tr-TR" dirty="0" smtClean="0"/>
              <a:t> olduğuna göre </a:t>
            </a:r>
            <a:r>
              <a:rPr lang="tr-TR" dirty="0" err="1" smtClean="0"/>
              <a:t>Rydberg</a:t>
            </a:r>
            <a:r>
              <a:rPr lang="tr-TR" dirty="0" smtClean="0"/>
              <a:t> sabitinin değerini bulunuz. (n</a:t>
            </a:r>
            <a:r>
              <a:rPr lang="tr-TR" baseline="-25000" dirty="0" smtClean="0"/>
              <a:t>2</a:t>
            </a:r>
            <a:r>
              <a:rPr lang="tr-TR" dirty="0" smtClean="0"/>
              <a:t>=4, n</a:t>
            </a:r>
            <a:r>
              <a:rPr lang="tr-TR" baseline="-25000" dirty="0" smtClean="0"/>
              <a:t>1</a:t>
            </a:r>
            <a:r>
              <a:rPr lang="tr-TR" dirty="0" smtClean="0"/>
              <a:t>=2)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18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İçerik Yer Tutucusu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Times New Roman"/>
                        <a:cs typeface="Times New Roman"/>
                      </a:rPr>
                      <m:t>Λ</m:t>
                    </m:r>
                  </m:oMath>
                </a14:m>
                <a:r>
                  <a:rPr lang="tr-TR" dirty="0" smtClean="0"/>
                  <a:t> =4861,3 A</a:t>
                </a:r>
                <a:r>
                  <a:rPr lang="tr-TR" baseline="30000" dirty="0" smtClean="0"/>
                  <a:t>0 </a:t>
                </a:r>
                <a:r>
                  <a:rPr lang="tr-TR" dirty="0" smtClean="0"/>
                  <a:t>= 4,8613 x 10</a:t>
                </a:r>
                <a:r>
                  <a:rPr lang="tr-TR" baseline="30000" dirty="0" smtClean="0"/>
                  <a:t> -5</a:t>
                </a:r>
                <a:r>
                  <a:rPr lang="tr-TR" dirty="0" smtClean="0"/>
                  <a:t> cm</a:t>
                </a:r>
              </a:p>
              <a:p>
                <a:endParaRPr lang="tr-TR" dirty="0"/>
              </a:p>
              <a:p>
                <a:r>
                  <a:rPr lang="tr-TR" dirty="0" smtClean="0"/>
                  <a:t>Dalga sayısı =  1 =         1        =   R   ( 1/2</a:t>
                </a:r>
                <a:r>
                  <a:rPr lang="tr-TR" baseline="30000" dirty="0" smtClean="0"/>
                  <a:t>2</a:t>
                </a:r>
                <a:r>
                  <a:rPr lang="tr-TR" dirty="0" smtClean="0"/>
                  <a:t>-1/4</a:t>
                </a:r>
                <a:r>
                  <a:rPr lang="tr-TR" baseline="30000" dirty="0" smtClean="0"/>
                  <a:t>2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                         2    4,8613 x </a:t>
                </a:r>
                <a:r>
                  <a:rPr lang="tr-TR" dirty="0"/>
                  <a:t>10</a:t>
                </a:r>
                <a:r>
                  <a:rPr lang="tr-TR" baseline="30000" dirty="0"/>
                  <a:t> -5 </a:t>
                </a:r>
                <a:endParaRPr lang="tr-TR" baseline="30000" dirty="0" smtClean="0"/>
              </a:p>
              <a:p>
                <a:pPr marL="0" indent="0">
                  <a:buNone/>
                </a:pPr>
                <a:r>
                  <a:rPr lang="tr-TR" dirty="0" smtClean="0"/>
                  <a:t>R=109710 cm</a:t>
                </a:r>
                <a:r>
                  <a:rPr lang="tr-TR" baseline="30000" dirty="0" smtClean="0"/>
                  <a:t>-1</a:t>
                </a:r>
                <a:endParaRPr lang="tr-TR" baseline="300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tr-TR" dirty="0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Düz Bağlayıcı 3"/>
          <p:cNvCxnSpPr/>
          <p:nvPr/>
        </p:nvCxnSpPr>
        <p:spPr>
          <a:xfrm>
            <a:off x="3563888" y="2965441"/>
            <a:ext cx="15841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2786050" y="2500306"/>
            <a:ext cx="50006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1</a:t>
            </a:r>
          </a:p>
          <a:p>
            <a:r>
              <a:rPr lang="tr-TR" sz="2400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λ</a:t>
            </a:r>
            <a:endParaRPr lang="tr-TR" sz="2400" dirty="0" smtClean="0">
              <a:latin typeface="Times New Roman"/>
              <a:cs typeface="Times New Roman"/>
            </a:endParaRPr>
          </a:p>
        </p:txBody>
      </p:sp>
      <p:cxnSp>
        <p:nvCxnSpPr>
          <p:cNvPr id="10" name="9 Düz Bağlayıcı"/>
          <p:cNvCxnSpPr>
            <a:stCxn id="8" idx="1"/>
            <a:endCxn id="8" idx="3"/>
          </p:cNvCxnSpPr>
          <p:nvPr/>
        </p:nvCxnSpPr>
        <p:spPr>
          <a:xfrm rot="10800000" flipH="1">
            <a:off x="2786050" y="2915805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79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 Başarılar…..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tr-TR" dirty="0" smtClean="0"/>
              <a:t>Sorularınızın cevapları :  helyum +1 </a:t>
            </a:r>
            <a:r>
              <a:rPr lang="tr-TR" dirty="0" err="1" smtClean="0"/>
              <a:t>ionu</a:t>
            </a:r>
            <a:r>
              <a:rPr lang="tr-TR" dirty="0" smtClean="0"/>
              <a:t>,1 elektrona sahiptir ve z=2 </a:t>
            </a:r>
            <a:r>
              <a:rPr lang="tr-TR" dirty="0" err="1" smtClean="0"/>
              <a:t>dir</a:t>
            </a:r>
            <a:r>
              <a:rPr lang="tr-TR" dirty="0" smtClean="0"/>
              <a:t>. </a:t>
            </a:r>
            <a:r>
              <a:rPr lang="tr-TR" dirty="0" err="1" smtClean="0"/>
              <a:t>Li</a:t>
            </a:r>
            <a:r>
              <a:rPr lang="tr-TR" dirty="0" smtClean="0"/>
              <a:t> +2 iyonu,  1 elektrona sahiptir ve  z=3 dür. Formülde  </a:t>
            </a:r>
            <a:r>
              <a:rPr lang="tr-TR" dirty="0" err="1" smtClean="0"/>
              <a:t>z</a:t>
            </a:r>
            <a:r>
              <a:rPr lang="tr-TR" baseline="30000" dirty="0" err="1" smtClean="0"/>
              <a:t>2</a:t>
            </a:r>
            <a:r>
              <a:rPr lang="tr-TR" dirty="0" smtClean="0"/>
              <a:t> yerine 3</a:t>
            </a:r>
            <a:r>
              <a:rPr lang="tr-TR" baseline="30000" dirty="0" smtClean="0"/>
              <a:t>2 </a:t>
            </a:r>
            <a:r>
              <a:rPr lang="tr-TR" dirty="0" smtClean="0"/>
              <a:t> koyarak enerji kolayca hesaplanabilir. 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686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67600" cy="48737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baseline="-25000" dirty="0" err="1" smtClean="0"/>
              <a:t>2</a:t>
            </a:r>
            <a:r>
              <a:rPr lang="tr-TR" dirty="0" err="1" smtClean="0"/>
              <a:t>He</a:t>
            </a:r>
            <a:r>
              <a:rPr lang="tr-TR" dirty="0" smtClean="0"/>
              <a:t> iyonunda n=1 seviyesindeki bir elektronun n=2 seviyesine uyarılması için gereken enerji kaç </a:t>
            </a:r>
            <a:r>
              <a:rPr lang="tr-TR" dirty="0" err="1" smtClean="0"/>
              <a:t>joule</a:t>
            </a:r>
            <a:r>
              <a:rPr lang="tr-TR" dirty="0" smtClean="0"/>
              <a:t> olmalıdır? (R=2,</a:t>
            </a:r>
            <a:r>
              <a:rPr lang="tr-TR" dirty="0" err="1" smtClean="0"/>
              <a:t>18x10</a:t>
            </a:r>
            <a:r>
              <a:rPr lang="tr-TR" baseline="30000" dirty="0" smtClean="0"/>
              <a:t>-18</a:t>
            </a:r>
            <a:r>
              <a:rPr lang="tr-TR" dirty="0" smtClean="0"/>
              <a:t>)</a:t>
            </a:r>
          </a:p>
          <a:p>
            <a:endParaRPr lang="tr-TR" dirty="0" smtClean="0"/>
          </a:p>
        </p:txBody>
      </p:sp>
      <p:pic>
        <p:nvPicPr>
          <p:cNvPr id="16386" name="Picture 2" descr="balmer-rydberg formul ile ilgili görsel sonucu"/>
          <p:cNvPicPr>
            <a:picLocks noChangeAspect="1" noChangeArrowheads="1"/>
          </p:cNvPicPr>
          <p:nvPr/>
        </p:nvPicPr>
        <p:blipFill>
          <a:blip r:embed="rId2"/>
          <a:srcRect b="8819"/>
          <a:stretch>
            <a:fillRect/>
          </a:stretch>
        </p:blipFill>
        <p:spPr bwMode="auto">
          <a:xfrm>
            <a:off x="571472" y="2786058"/>
            <a:ext cx="735811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800" dirty="0" smtClean="0">
                <a:latin typeface="Calibri"/>
              </a:rPr>
              <a:t>∆E</a:t>
            </a:r>
          </a:p>
          <a:p>
            <a:pPr>
              <a:lnSpc>
                <a:spcPct val="200000"/>
              </a:lnSpc>
            </a:pPr>
            <a:endParaRPr lang="tr-TR" sz="2800" baseline="30000" dirty="0" smtClean="0">
              <a:latin typeface="Calibri"/>
            </a:endParaRP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Calibri"/>
              </a:rPr>
              <a:t>∆E= </a:t>
            </a:r>
            <a:r>
              <a:rPr lang="tr-TR" dirty="0" smtClean="0"/>
              <a:t>2,18 x 10</a:t>
            </a:r>
            <a:r>
              <a:rPr lang="tr-TR" baseline="30000" dirty="0" smtClean="0"/>
              <a:t>-18  </a:t>
            </a:r>
            <a:r>
              <a:rPr lang="tr-TR" dirty="0" smtClean="0"/>
              <a:t>j x 3</a:t>
            </a:r>
            <a:r>
              <a:rPr lang="tr-TR" baseline="30000" dirty="0" smtClean="0"/>
              <a:t>2</a:t>
            </a:r>
            <a:r>
              <a:rPr lang="tr-TR" dirty="0" smtClean="0"/>
              <a:t> (1/1</a:t>
            </a:r>
            <a:r>
              <a:rPr lang="tr-TR" baseline="30000" dirty="0" smtClean="0"/>
              <a:t>2</a:t>
            </a:r>
            <a:r>
              <a:rPr lang="tr-TR" dirty="0" smtClean="0"/>
              <a:t> – 1/2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tr-TR" sz="2800" baseline="30000" dirty="0" smtClean="0">
              <a:latin typeface="Calibri"/>
            </a:endParaRPr>
          </a:p>
          <a:p>
            <a:pPr>
              <a:lnSpc>
                <a:spcPct val="200000"/>
              </a:lnSpc>
            </a:pPr>
            <a:endParaRPr lang="tr-TR" sz="2800" baseline="30000" dirty="0" smtClean="0">
              <a:latin typeface="Calibri"/>
            </a:endParaRP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Calibri"/>
              </a:rPr>
              <a:t>∆E= 6,54 x 10</a:t>
            </a:r>
            <a:r>
              <a:rPr lang="tr-TR" sz="2800" baseline="30000" dirty="0" smtClean="0">
                <a:latin typeface="Calibri"/>
              </a:rPr>
              <a:t>-18 </a:t>
            </a:r>
            <a:r>
              <a:rPr lang="tr-TR" sz="2800" dirty="0" smtClean="0">
                <a:latin typeface="Calibri"/>
              </a:rPr>
              <a:t>j</a:t>
            </a:r>
          </a:p>
          <a:p>
            <a:endParaRPr lang="tr-TR" sz="2800" baseline="30000" dirty="0"/>
          </a:p>
        </p:txBody>
      </p:sp>
      <p:pic>
        <p:nvPicPr>
          <p:cNvPr id="1026" name="Picture 2" descr="balmer-rydberg formul ile ilgili görsel sonucu"/>
          <p:cNvPicPr>
            <a:picLocks noChangeAspect="1" noChangeArrowheads="1"/>
          </p:cNvPicPr>
          <p:nvPr/>
        </p:nvPicPr>
        <p:blipFill>
          <a:blip r:embed="rId2"/>
          <a:srcRect l="12784"/>
          <a:stretch>
            <a:fillRect/>
          </a:stretch>
        </p:blipFill>
        <p:spPr bwMode="auto">
          <a:xfrm>
            <a:off x="1214414" y="1802445"/>
            <a:ext cx="2500330" cy="91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Li</a:t>
            </a:r>
            <a:r>
              <a:rPr lang="tr-TR" dirty="0" smtClean="0"/>
              <a:t> iyonunda 1. enerji düzeyindeki elektronun iyonlaşması için gerekli fotonun minimum enerjisi kaç </a:t>
            </a:r>
            <a:r>
              <a:rPr lang="tr-TR" dirty="0" err="1" smtClean="0"/>
              <a:t>joule</a:t>
            </a:r>
            <a:r>
              <a:rPr lang="tr-TR" dirty="0" smtClean="0"/>
              <a:t> olmalıdır? (R=2,</a:t>
            </a:r>
            <a:r>
              <a:rPr lang="tr-TR" dirty="0" err="1" smtClean="0"/>
              <a:t>18x10</a:t>
            </a:r>
            <a:r>
              <a:rPr lang="tr-TR" baseline="30000" dirty="0" smtClean="0"/>
              <a:t>-18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22530" name="Picture 2" descr="balmer-rydberg formul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857628"/>
            <a:ext cx="3214710" cy="2787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>
                <a:latin typeface="Calibri"/>
              </a:rPr>
              <a:t>∆E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Calibri"/>
              </a:rPr>
              <a:t>∆E= </a:t>
            </a:r>
            <a:r>
              <a:rPr lang="tr-TR" dirty="0" smtClean="0"/>
              <a:t>2,18 x 10</a:t>
            </a:r>
            <a:r>
              <a:rPr lang="tr-TR" baseline="30000" dirty="0" smtClean="0"/>
              <a:t>-18  </a:t>
            </a:r>
            <a:r>
              <a:rPr lang="tr-TR" dirty="0" smtClean="0"/>
              <a:t>j x 3</a:t>
            </a:r>
            <a:r>
              <a:rPr lang="tr-TR" baseline="30000" dirty="0" smtClean="0"/>
              <a:t>2</a:t>
            </a:r>
            <a:r>
              <a:rPr lang="tr-TR" dirty="0" smtClean="0"/>
              <a:t> (1/1</a:t>
            </a:r>
            <a:r>
              <a:rPr lang="tr-TR" baseline="30000" dirty="0" smtClean="0"/>
              <a:t>2</a:t>
            </a:r>
            <a:r>
              <a:rPr lang="tr-TR" dirty="0" smtClean="0"/>
              <a:t> – 1/∞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tr-TR" sz="2800" baseline="30000" dirty="0" smtClean="0">
              <a:latin typeface="Calibri"/>
            </a:endParaRPr>
          </a:p>
          <a:p>
            <a:endParaRPr lang="tr-TR" dirty="0" smtClean="0"/>
          </a:p>
          <a:p>
            <a:r>
              <a:rPr lang="tr-TR" dirty="0" smtClean="0">
                <a:latin typeface="Calibri"/>
              </a:rPr>
              <a:t>∆E= 1,</a:t>
            </a:r>
            <a:r>
              <a:rPr lang="tr-TR" dirty="0" err="1" smtClean="0">
                <a:latin typeface="Calibri"/>
              </a:rPr>
              <a:t>962x10</a:t>
            </a:r>
            <a:r>
              <a:rPr lang="tr-TR" baseline="30000" dirty="0" smtClean="0">
                <a:latin typeface="Calibri"/>
              </a:rPr>
              <a:t>-17</a:t>
            </a:r>
            <a:r>
              <a:rPr lang="tr-TR" dirty="0" smtClean="0">
                <a:latin typeface="Calibri"/>
              </a:rPr>
              <a:t> j</a:t>
            </a:r>
            <a:endParaRPr lang="tr-TR" dirty="0"/>
          </a:p>
        </p:txBody>
      </p:sp>
      <p:pic>
        <p:nvPicPr>
          <p:cNvPr id="5" name="Picture 2" descr="balmer-rydberg formul ile ilgili görsel sonucu"/>
          <p:cNvPicPr>
            <a:picLocks noChangeAspect="1" noChangeArrowheads="1"/>
          </p:cNvPicPr>
          <p:nvPr/>
        </p:nvPicPr>
        <p:blipFill>
          <a:blip r:embed="rId2"/>
          <a:srcRect l="12784"/>
          <a:stretch>
            <a:fillRect/>
          </a:stretch>
        </p:blipFill>
        <p:spPr bwMode="auto">
          <a:xfrm>
            <a:off x="1214414" y="1714488"/>
            <a:ext cx="2500330" cy="912175"/>
          </a:xfrm>
          <a:prstGeom prst="rect">
            <a:avLst/>
          </a:prstGeom>
          <a:noFill/>
        </p:spPr>
      </p:pic>
      <p:cxnSp>
        <p:nvCxnSpPr>
          <p:cNvPr id="9" name="8 Düz Bağlayıcı"/>
          <p:cNvCxnSpPr/>
          <p:nvPr/>
        </p:nvCxnSpPr>
        <p:spPr>
          <a:xfrm rot="5400000">
            <a:off x="4786314" y="3571876"/>
            <a:ext cx="571504" cy="42862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715304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Hidrojen atomu spektrumunda 3. enerji seviyesindeki elektronun 2. enerji seviyesine geçişi sırasında açığa çıkan enerji 3.10</a:t>
            </a:r>
            <a:r>
              <a:rPr lang="tr-TR" baseline="30000" dirty="0" smtClean="0"/>
              <a:t>-19</a:t>
            </a:r>
            <a:r>
              <a:rPr lang="tr-TR" dirty="0" smtClean="0"/>
              <a:t> j olduğuna göre ışımanın dalga boyu kaç nanometredir?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 = 6 x  10</a:t>
            </a:r>
            <a:r>
              <a:rPr lang="tr-TR" baseline="30000" dirty="0" smtClean="0"/>
              <a:t>-34  </a:t>
            </a:r>
            <a:r>
              <a:rPr lang="tr-TR" dirty="0" err="1" smtClean="0"/>
              <a:t>js</a:t>
            </a:r>
            <a:r>
              <a:rPr lang="tr-TR" dirty="0" smtClean="0"/>
              <a:t> (</a:t>
            </a:r>
            <a:r>
              <a:rPr lang="tr-TR" dirty="0" err="1" smtClean="0"/>
              <a:t>plank</a:t>
            </a:r>
            <a:r>
              <a:rPr lang="tr-TR" dirty="0" smtClean="0"/>
              <a:t> sabiti), c= 3 x 10</a:t>
            </a:r>
            <a:r>
              <a:rPr lang="tr-TR" baseline="30000" dirty="0" smtClean="0"/>
              <a:t>8</a:t>
            </a:r>
            <a:r>
              <a:rPr lang="tr-TR" dirty="0" smtClean="0"/>
              <a:t>  </a:t>
            </a:r>
            <a:r>
              <a:rPr lang="tr-TR" dirty="0" err="1" smtClean="0"/>
              <a:t>ms</a:t>
            </a:r>
            <a:r>
              <a:rPr lang="tr-TR" baseline="30000" dirty="0" smtClean="0"/>
              <a:t>-1 </a:t>
            </a:r>
            <a:r>
              <a:rPr lang="tr-TR" dirty="0" smtClean="0"/>
              <a:t> (ışık hızı))</a:t>
            </a:r>
            <a:endParaRPr lang="tr-TR" dirty="0"/>
          </a:p>
        </p:txBody>
      </p:sp>
      <p:pic>
        <p:nvPicPr>
          <p:cNvPr id="5" name="Picture 2" descr="İ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357694"/>
            <a:ext cx="684911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E= h V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/>
                </a:r>
                <a:r>
                  <a:rPr lang="tr-TR" dirty="0" smtClean="0"/>
                  <a:t>                                     E= h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600" dirty="0">
                            <a:latin typeface="Times New Roman"/>
                            <a:cs typeface="Times New Roman"/>
                          </a:rPr>
                          <m:t>λ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dirty="0" smtClean="0"/>
                  <a:t>C=  </a:t>
                </a:r>
                <a:r>
                  <a:rPr lang="el-GR" dirty="0" smtClean="0">
                    <a:latin typeface="Times New Roman"/>
                    <a:cs typeface="Times New Roman"/>
                  </a:rPr>
                  <a:t>λ</a:t>
                </a:r>
                <a:r>
                  <a:rPr lang="tr-TR" dirty="0" smtClean="0">
                    <a:latin typeface="Times New Roman"/>
                    <a:cs typeface="Times New Roman"/>
                  </a:rPr>
                  <a:t/>
                </a:r>
                <a:r>
                  <a:rPr lang="tr-TR" dirty="0" smtClean="0">
                    <a:latin typeface="Times New Roman"/>
                    <a:cs typeface="Times New Roman"/>
                  </a:rPr>
                  <a:t>V</a:t>
                </a:r>
              </a:p>
              <a:p>
                <a:endParaRPr lang="tr-TR" dirty="0" smtClean="0">
                  <a:latin typeface="Times New Roman"/>
                  <a:cs typeface="Times New Roman"/>
                </a:endParaRPr>
              </a:p>
              <a:p>
                <a:r>
                  <a:rPr lang="tr-TR" dirty="0" smtClean="0">
                    <a:latin typeface="Times New Roman"/>
                    <a:cs typeface="Times New Roman"/>
                  </a:rPr>
                  <a:t>3x 10</a:t>
                </a:r>
                <a:r>
                  <a:rPr lang="tr-TR" baseline="30000" dirty="0" smtClean="0">
                    <a:latin typeface="Times New Roman"/>
                    <a:cs typeface="Times New Roman"/>
                  </a:rPr>
                  <a:t>-19</a:t>
                </a:r>
                <a:r>
                  <a:rPr lang="tr-TR" dirty="0" smtClean="0">
                    <a:latin typeface="Times New Roman"/>
                    <a:cs typeface="Times New Roman"/>
                  </a:rPr>
                  <a:t> j = 6x19</a:t>
                </a:r>
                <a:r>
                  <a:rPr lang="tr-TR" baseline="30000" dirty="0" smtClean="0">
                    <a:latin typeface="Times New Roman"/>
                    <a:cs typeface="Times New Roman"/>
                  </a:rPr>
                  <a:t>-34</a:t>
                </a:r>
                <a:r>
                  <a:rPr lang="tr-TR" dirty="0" smtClean="0">
                    <a:latin typeface="Times New Roman"/>
                    <a:cs typeface="Times New Roman"/>
                  </a:rPr>
                  <a:t> j s x 3. 10 </a:t>
                </a:r>
                <a:r>
                  <a:rPr lang="tr-TR" baseline="30000" dirty="0" smtClean="0">
                    <a:latin typeface="Times New Roman"/>
                    <a:cs typeface="Times New Roman"/>
                  </a:rPr>
                  <a:t>8 </a:t>
                </a:r>
                <a:r>
                  <a:rPr lang="tr-TR" dirty="0" smtClean="0">
                    <a:latin typeface="Times New Roman"/>
                    <a:cs typeface="Times New Roman"/>
                  </a:rPr>
                  <a:t>ms</a:t>
                </a:r>
                <a:r>
                  <a:rPr lang="tr-TR" baseline="30000" dirty="0" smtClean="0">
                    <a:latin typeface="Times New Roman"/>
                    <a:cs typeface="Times New Roman"/>
                  </a:rPr>
                  <a:t>-1</a:t>
                </a:r>
                <a:r>
                  <a:rPr lang="tr-TR" dirty="0" smtClean="0">
                    <a:latin typeface="Times New Roman"/>
                    <a:cs typeface="Times New Roman"/>
                  </a:rPr>
                  <a:t/>
                </a:r>
                <a:endParaRPr lang="tr-TR" baseline="30000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tr-TR" dirty="0">
                    <a:latin typeface="Times New Roman"/>
                    <a:cs typeface="Times New Roman"/>
                  </a:rPr>
                  <a:t/>
                </a:r>
                <a:r>
                  <a:rPr lang="tr-TR" dirty="0" smtClean="0">
                    <a:latin typeface="Times New Roman"/>
                    <a:cs typeface="Times New Roman"/>
                  </a:rPr>
                  <a:t/>
                </a:r>
                <a:r>
                  <a:rPr lang="el-GR" dirty="0" smtClean="0">
                    <a:latin typeface="Times New Roman"/>
                    <a:cs typeface="Times New Roman"/>
                  </a:rPr>
                  <a:t>λ</a:t>
                </a:r>
                <a:endParaRPr lang="tr-TR" dirty="0">
                  <a:latin typeface="Times New Roman"/>
                  <a:cs typeface="Times New Roman"/>
                </a:endParaRPr>
              </a:p>
              <a:p>
                <a:pPr lvl="1"/>
                <a:r>
                  <a:rPr lang="el-GR" sz="2400" dirty="0" smtClean="0">
                    <a:latin typeface="Times New Roman"/>
                    <a:cs typeface="Times New Roman"/>
                  </a:rPr>
                  <a:t>λ</a:t>
                </a:r>
                <a:r>
                  <a:rPr lang="tr-TR" sz="2400" dirty="0" smtClean="0">
                    <a:latin typeface="Times New Roman"/>
                    <a:cs typeface="Times New Roman"/>
                  </a:rPr>
                  <a:t>= 6x10</a:t>
                </a:r>
                <a:r>
                  <a:rPr lang="tr-TR" sz="2400" baseline="30000" dirty="0" smtClean="0">
                    <a:latin typeface="Times New Roman"/>
                    <a:cs typeface="Times New Roman"/>
                  </a:rPr>
                  <a:t>-7</a:t>
                </a:r>
                <a:r>
                  <a:rPr lang="tr-TR" sz="2400" dirty="0" smtClean="0">
                    <a:latin typeface="Times New Roman"/>
                    <a:cs typeface="Times New Roman"/>
                  </a:rPr>
                  <a:t> m x 10</a:t>
                </a:r>
                <a:r>
                  <a:rPr lang="tr-TR" sz="2400" baseline="30000" dirty="0" smtClean="0">
                    <a:latin typeface="Times New Roman"/>
                    <a:cs typeface="Times New Roman"/>
                  </a:rPr>
                  <a:t>9 </a:t>
                </a:r>
                <a:r>
                  <a:rPr lang="tr-TR" sz="2400" dirty="0" err="1" smtClean="0">
                    <a:latin typeface="Times New Roman"/>
                    <a:cs typeface="Times New Roman"/>
                  </a:rPr>
                  <a:t>nm</a:t>
                </a:r>
                <a:r>
                  <a:rPr lang="tr-TR" sz="2400" dirty="0" smtClean="0">
                    <a:latin typeface="Times New Roman"/>
                    <a:cs typeface="Times New Roman"/>
                  </a:rPr>
                  <a:t> = 600 </a:t>
                </a:r>
                <a:r>
                  <a:rPr lang="tr-TR" sz="2400" dirty="0" err="1" smtClean="0">
                    <a:latin typeface="Times New Roman"/>
                    <a:cs typeface="Times New Roman"/>
                  </a:rPr>
                  <a:t>nm</a:t>
                </a:r>
                <a:endParaRPr lang="tr-TR" sz="2400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tr-TR" dirty="0" smtClean="0"/>
                  <a:t>                               1 m</a:t>
                </a: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Düz Bağlayıcı 4"/>
          <p:cNvCxnSpPr/>
          <p:nvPr/>
        </p:nvCxnSpPr>
        <p:spPr>
          <a:xfrm>
            <a:off x="3707904" y="4149080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2771800" y="5013176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Hidrojen atomunun 4. enerji seviyesinde bulunan atomu </a:t>
            </a:r>
            <a:r>
              <a:rPr lang="tr-TR" dirty="0" err="1" smtClean="0"/>
              <a:t>balmer</a:t>
            </a:r>
            <a:r>
              <a:rPr lang="tr-TR" dirty="0" smtClean="0"/>
              <a:t> serisi yaparsa oluşacak enerji farkı kaç </a:t>
            </a:r>
            <a:r>
              <a:rPr lang="tr-TR" dirty="0" err="1" smtClean="0"/>
              <a:t>joule</a:t>
            </a:r>
            <a:r>
              <a:rPr lang="tr-TR" dirty="0" smtClean="0"/>
              <a:t> olur?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>
                <a:latin typeface="Calibri"/>
              </a:rPr>
              <a:t>∆E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Calibri"/>
              </a:rPr>
              <a:t>∆E= </a:t>
            </a:r>
            <a:r>
              <a:rPr lang="tr-TR" dirty="0" smtClean="0"/>
              <a:t>2,18 x 10</a:t>
            </a:r>
            <a:r>
              <a:rPr lang="tr-TR" baseline="30000" dirty="0" smtClean="0"/>
              <a:t>-18  </a:t>
            </a:r>
            <a:r>
              <a:rPr lang="tr-TR" dirty="0" smtClean="0"/>
              <a:t>j x 3</a:t>
            </a:r>
            <a:r>
              <a:rPr lang="tr-TR" baseline="30000" dirty="0" smtClean="0"/>
              <a:t>2</a:t>
            </a:r>
            <a:r>
              <a:rPr lang="tr-TR" dirty="0" smtClean="0"/>
              <a:t> (1/4</a:t>
            </a:r>
            <a:r>
              <a:rPr lang="tr-TR" baseline="30000" dirty="0" smtClean="0"/>
              <a:t>2</a:t>
            </a:r>
            <a:r>
              <a:rPr lang="tr-TR" dirty="0" smtClean="0"/>
              <a:t> – 1/2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tr-TR" sz="2800" baseline="30000" dirty="0" smtClean="0">
              <a:latin typeface="Calibri"/>
            </a:endParaRPr>
          </a:p>
          <a:p>
            <a:endParaRPr lang="tr-TR" dirty="0" smtClean="0"/>
          </a:p>
          <a:p>
            <a:r>
              <a:rPr lang="tr-TR" dirty="0" smtClean="0">
                <a:latin typeface="Calibri"/>
              </a:rPr>
              <a:t>∆E= -4,0875x10</a:t>
            </a:r>
            <a:r>
              <a:rPr lang="tr-TR" baseline="30000" dirty="0" smtClean="0">
                <a:latin typeface="Calibri"/>
              </a:rPr>
              <a:t>-19</a:t>
            </a:r>
            <a:r>
              <a:rPr lang="tr-TR" dirty="0" smtClean="0">
                <a:latin typeface="Calibri"/>
              </a:rPr>
              <a:t> j</a:t>
            </a:r>
            <a:endParaRPr lang="tr-TR" dirty="0"/>
          </a:p>
        </p:txBody>
      </p:sp>
      <p:pic>
        <p:nvPicPr>
          <p:cNvPr id="5" name="Picture 2" descr="balmer-rydberg formul ile ilgili görsel sonucu"/>
          <p:cNvPicPr>
            <a:picLocks noChangeAspect="1" noChangeArrowheads="1"/>
          </p:cNvPicPr>
          <p:nvPr/>
        </p:nvPicPr>
        <p:blipFill>
          <a:blip r:embed="rId2"/>
          <a:srcRect l="12784"/>
          <a:stretch>
            <a:fillRect/>
          </a:stretch>
        </p:blipFill>
        <p:spPr bwMode="auto">
          <a:xfrm>
            <a:off x="1214414" y="1714488"/>
            <a:ext cx="2500330" cy="912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601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</TotalTime>
  <Words>328</Words>
  <Application>Microsoft Office PowerPoint</Application>
  <PresentationFormat>Ekran Gösterisi (4:3)</PresentationFormat>
  <Paragraphs>46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Cumba</vt:lpstr>
      <vt:lpstr>KUANTUM KİMYASI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KUANTUM KİMYASI</dc:title>
  <cp:lastModifiedBy>SGiray</cp:lastModifiedBy>
  <cp:revision>35</cp:revision>
  <dcterms:modified xsi:type="dcterms:W3CDTF">2017-09-21T12:46:40Z</dcterms:modified>
</cp:coreProperties>
</file>